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49"/>
  </p:notesMasterIdLst>
  <p:sldIdLst>
    <p:sldId id="2877" r:id="rId2"/>
    <p:sldId id="2405" r:id="rId3"/>
    <p:sldId id="2406" r:id="rId4"/>
    <p:sldId id="2407" r:id="rId5"/>
    <p:sldId id="2408" r:id="rId6"/>
    <p:sldId id="2409" r:id="rId7"/>
    <p:sldId id="2410" r:id="rId8"/>
    <p:sldId id="2411" r:id="rId9"/>
    <p:sldId id="2412" r:id="rId10"/>
    <p:sldId id="2413" r:id="rId11"/>
    <p:sldId id="2414" r:id="rId12"/>
    <p:sldId id="2415" r:id="rId13"/>
    <p:sldId id="2416" r:id="rId14"/>
    <p:sldId id="2417" r:id="rId15"/>
    <p:sldId id="2418" r:id="rId16"/>
    <p:sldId id="2419" r:id="rId17"/>
    <p:sldId id="2420" r:id="rId18"/>
    <p:sldId id="2960" r:id="rId19"/>
    <p:sldId id="2961" r:id="rId20"/>
    <p:sldId id="2962" r:id="rId21"/>
    <p:sldId id="2963" r:id="rId22"/>
    <p:sldId id="2964" r:id="rId23"/>
    <p:sldId id="2965" r:id="rId24"/>
    <p:sldId id="2966" r:id="rId25"/>
    <p:sldId id="2967" r:id="rId26"/>
    <p:sldId id="2968" r:id="rId27"/>
    <p:sldId id="2421" r:id="rId28"/>
    <p:sldId id="2422" r:id="rId29"/>
    <p:sldId id="2423" r:id="rId30"/>
    <p:sldId id="2424" r:id="rId31"/>
    <p:sldId id="2978" r:id="rId32"/>
    <p:sldId id="2969" r:id="rId33"/>
    <p:sldId id="2970" r:id="rId34"/>
    <p:sldId id="2971" r:id="rId35"/>
    <p:sldId id="2972" r:id="rId36"/>
    <p:sldId id="2973" r:id="rId37"/>
    <p:sldId id="2974" r:id="rId38"/>
    <p:sldId id="2975" r:id="rId39"/>
    <p:sldId id="2976" r:id="rId40"/>
    <p:sldId id="2977" r:id="rId41"/>
    <p:sldId id="2425" r:id="rId42"/>
    <p:sldId id="2426" r:id="rId43"/>
    <p:sldId id="2427" r:id="rId44"/>
    <p:sldId id="2428" r:id="rId45"/>
    <p:sldId id="2429" r:id="rId46"/>
    <p:sldId id="2430" r:id="rId47"/>
    <p:sldId id="2431" r:id="rId4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3" autoAdjust="0"/>
    <p:restoredTop sz="92041" autoAdjust="0"/>
  </p:normalViewPr>
  <p:slideViewPr>
    <p:cSldViewPr>
      <p:cViewPr varScale="1">
        <p:scale>
          <a:sx n="117" d="100"/>
          <a:sy n="117" d="100"/>
        </p:scale>
        <p:origin x="12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2023. 2. 8.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539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ransition>
    <p:zoom/>
  </p:transition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326009"/>
          </a:xfrm>
        </p:spPr>
        <p:txBody>
          <a:bodyPr/>
          <a:lstStyle/>
          <a:p>
            <a:r>
              <a:rPr lang="en-US" sz="3600" dirty="0"/>
              <a:t>Operating Systems</a:t>
            </a:r>
            <a:br>
              <a:rPr lang="en-US" sz="3600" dirty="0"/>
            </a:br>
            <a:r>
              <a:rPr lang="en-US" altLang="zh-CN" sz="3600" dirty="0"/>
              <a:t>CSCI</a:t>
            </a:r>
            <a:r>
              <a:rPr lang="zh-CN" altLang="en-US" sz="3600" dirty="0"/>
              <a:t> </a:t>
            </a:r>
            <a:r>
              <a:rPr lang="en-US" altLang="zh-CN" sz="3600" dirty="0"/>
              <a:t>3150</a:t>
            </a:r>
            <a:br>
              <a:rPr lang="en-US" sz="3600" dirty="0"/>
            </a:br>
            <a:endParaRPr lang="en-US" sz="16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54133-2D6D-01F0-16E0-938675560490}"/>
              </a:ext>
            </a:extLst>
          </p:cNvPr>
          <p:cNvSpPr txBox="1"/>
          <p:nvPr/>
        </p:nvSpPr>
        <p:spPr>
          <a:xfrm>
            <a:off x="683568" y="393305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Lecture 6: Synchronization (II) 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--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90818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importance of the state variable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endParaRPr lang="ko-KR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Imagine the case where the </a:t>
            </a:r>
            <a:r>
              <a:rPr lang="en-US" altLang="ko-KR" i="1" dirty="0"/>
              <a:t>child runs immediately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child will signal, but there is </a:t>
            </a:r>
            <a:r>
              <a:rPr lang="en-US" altLang="ko-KR" u="sng" dirty="0"/>
              <a:t>no thread asleep</a:t>
            </a:r>
            <a:r>
              <a:rPr lang="en-US" altLang="ko-KR" dirty="0"/>
              <a:t> on the condition.</a:t>
            </a:r>
          </a:p>
          <a:p>
            <a:pPr lvl="2"/>
            <a:r>
              <a:rPr lang="en-US" altLang="ko-KR" dirty="0"/>
              <a:t>When the parent runs, it will call wait and be stuck.</a:t>
            </a:r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No thread will ever wake 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19050"/>
            <a:ext cx="7632848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}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3481263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without variable 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</a:t>
            </a:r>
            <a:endParaRPr lang="ko-KR" altLang="en-US" sz="1400" b="1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66150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Another poor implementation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3068960"/>
            <a:ext cx="8786812" cy="3312368"/>
          </a:xfrm>
        </p:spPr>
        <p:txBody>
          <a:bodyPr/>
          <a:lstStyle/>
          <a:p>
            <a:pPr lvl="1"/>
            <a:r>
              <a:rPr lang="en-US" altLang="ko-KR" dirty="0"/>
              <a:t>The issue here is a subtle </a:t>
            </a:r>
            <a:r>
              <a:rPr lang="en-US" altLang="ko-KR" b="1" dirty="0"/>
              <a:t>race condition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parent calls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().</a:t>
            </a:r>
            <a:endParaRPr lang="en-US" altLang="ko-KR" dirty="0"/>
          </a:p>
          <a:p>
            <a:pPr lvl="3"/>
            <a:r>
              <a:rPr lang="en-US" altLang="ko-KR" dirty="0"/>
              <a:t>The parent checks the value of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It will see that it is 0 and try to go to sleep.</a:t>
            </a:r>
          </a:p>
          <a:p>
            <a:pPr lvl="3"/>
            <a:r>
              <a:rPr lang="en-US" altLang="ko-KR" i="1" dirty="0"/>
              <a:t>Just before </a:t>
            </a:r>
            <a:r>
              <a:rPr lang="en-US" altLang="ko-KR" dirty="0"/>
              <a:t>it calls wait to go to sleep, the parent is </a:t>
            </a:r>
            <a:r>
              <a:rPr lang="en-US" altLang="ko-KR" u="sng" dirty="0"/>
              <a:t>interrupted</a:t>
            </a:r>
            <a:r>
              <a:rPr lang="en-US" altLang="ko-KR" dirty="0"/>
              <a:t> and the child runs.</a:t>
            </a:r>
          </a:p>
          <a:p>
            <a:pPr lvl="2"/>
            <a:r>
              <a:rPr lang="en-US" altLang="ko-KR" dirty="0"/>
              <a:t>The child changes the state variable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 to 1 and signals.</a:t>
            </a:r>
          </a:p>
          <a:p>
            <a:pPr lvl="3"/>
            <a:r>
              <a:rPr lang="en-US" altLang="ko-KR" dirty="0"/>
              <a:t>But no thread is waiting and thus no thread is woken.</a:t>
            </a:r>
          </a:p>
          <a:p>
            <a:pPr lvl="3"/>
            <a:r>
              <a:rPr lang="en-US" altLang="ko-KR" dirty="0"/>
              <a:t>When the parent runs again, it sleeps forever.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65627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}</a:t>
            </a:r>
          </a:p>
        </p:txBody>
      </p:sp>
    </p:spTree>
    <p:extLst>
      <p:ext uri="{BB962C8B-B14F-4D97-AF65-F5344CB8AC3E}">
        <p14:creationId xmlns:p14="http://schemas.microsoft.com/office/powerpoint/2010/main" val="2912822956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 / Consumer (Bound 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Produce</a:t>
            </a:r>
            <a:r>
              <a:rPr lang="en-US" altLang="ko-KR" dirty="0"/>
              <a:t> data items</a:t>
            </a:r>
          </a:p>
          <a:p>
            <a:pPr lvl="1"/>
            <a:r>
              <a:rPr lang="en-US" altLang="ko-KR" dirty="0"/>
              <a:t>Wish to place data items in a buffer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Consumer</a:t>
            </a:r>
          </a:p>
          <a:p>
            <a:pPr lvl="1"/>
            <a:r>
              <a:rPr lang="en-US" altLang="ko-KR" dirty="0"/>
              <a:t>Grab data items out of the buffer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consume</a:t>
            </a:r>
            <a:r>
              <a:rPr lang="en-US" altLang="ko-KR" dirty="0"/>
              <a:t> them in some way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Example:</a:t>
            </a:r>
            <a:r>
              <a:rPr lang="en-US" altLang="ko-KR" b="1" dirty="0"/>
              <a:t> </a:t>
            </a:r>
            <a:r>
              <a:rPr lang="en-US" altLang="ko-KR" dirty="0"/>
              <a:t>Multi-threaded web server</a:t>
            </a:r>
          </a:p>
          <a:p>
            <a:pPr lvl="1"/>
            <a:r>
              <a:rPr lang="en-US" altLang="ko-KR" i="1" dirty="0"/>
              <a:t>A producer </a:t>
            </a:r>
            <a:r>
              <a:rPr lang="en-US" altLang="ko-KR" dirty="0"/>
              <a:t>puts HTTP requests in to a work queue</a:t>
            </a:r>
          </a:p>
          <a:p>
            <a:pPr lvl="1"/>
            <a:r>
              <a:rPr lang="en-US" altLang="ko-KR" i="1" dirty="0"/>
              <a:t>Consumer threads </a:t>
            </a:r>
            <a:r>
              <a:rPr lang="en-US" altLang="ko-KR" dirty="0"/>
              <a:t>take requests out of this queue and process them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84545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Bounded buffer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bounded buffer is used when you </a:t>
            </a:r>
            <a:r>
              <a:rPr lang="en-US" altLang="ko-KR" u="sng" dirty="0"/>
              <a:t>pipe the output</a:t>
            </a:r>
            <a:r>
              <a:rPr lang="en-US" altLang="ko-KR" dirty="0"/>
              <a:t> of one program into another.</a:t>
            </a:r>
          </a:p>
          <a:p>
            <a:pPr lvl="1"/>
            <a:r>
              <a:rPr lang="en-US" altLang="ko-KR" dirty="0"/>
              <a:t>Example: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foo file.txt |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wc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–l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The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/>
              <a:t> process is the producer.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 err="1"/>
              <a:t>wc</a:t>
            </a:r>
            <a:r>
              <a:rPr lang="en-US" altLang="ko-KR" dirty="0"/>
              <a:t> process is the consumer.</a:t>
            </a:r>
          </a:p>
          <a:p>
            <a:pPr lvl="2"/>
            <a:r>
              <a:rPr lang="en-US" altLang="ko-KR" dirty="0"/>
              <a:t>Between them is an in-kernel </a:t>
            </a:r>
            <a:r>
              <a:rPr lang="en-US" altLang="ko-KR" u="sng" dirty="0"/>
              <a:t>bounded buffer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Bounded buffer is Shared resource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b="1" dirty="0"/>
              <a:t>Synchronized access </a:t>
            </a:r>
            <a:r>
              <a:rPr lang="en-US" altLang="ko-KR" dirty="0"/>
              <a:t>is required.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97727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Put and Get Routines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Only put data into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zero.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empty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Only get data from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one.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full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40537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initially, empty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buffer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</p:spTree>
    <p:extLst>
      <p:ext uri="{BB962C8B-B14F-4D97-AF65-F5344CB8AC3E}">
        <p14:creationId xmlns:p14="http://schemas.microsoft.com/office/powerpoint/2010/main" val="290042810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 Threads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puts an integer into the shared buffer loops number of times.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gets the data out of that shared buffer.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32815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loops = 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}</a:t>
            </a:r>
          </a:p>
        </p:txBody>
      </p:sp>
    </p:spTree>
    <p:extLst>
      <p:ext uri="{BB962C8B-B14F-4D97-AF65-F5344CB8AC3E}">
        <p14:creationId xmlns:p14="http://schemas.microsoft.com/office/powerpoint/2010/main" val="4148077501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single condition variable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altLang="ko-KR" dirty="0"/>
              <a:t> and associated lock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mutex</a:t>
            </a:r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205039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01687395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1090" y="3773593"/>
            <a:ext cx="8286402" cy="1920982"/>
          </a:xfrm>
        </p:spPr>
        <p:txBody>
          <a:bodyPr/>
          <a:lstStyle/>
          <a:p>
            <a:pPr lvl="1"/>
            <a:r>
              <a:rPr lang="en-US" altLang="ko-KR" dirty="0"/>
              <a:t>p1-p3: A producer waits for the buffer to be empty.</a:t>
            </a:r>
          </a:p>
          <a:p>
            <a:pPr lvl="1"/>
            <a:r>
              <a:rPr lang="en-US" altLang="ko-KR" dirty="0"/>
              <a:t>c1-c3: A consumer waits for the buffer to be full.</a:t>
            </a:r>
          </a:p>
          <a:p>
            <a:pPr lvl="1"/>
            <a:r>
              <a:rPr lang="en-US" altLang="ko-KR" dirty="0"/>
              <a:t>With just </a:t>
            </a:r>
            <a:r>
              <a:rPr lang="en-US" altLang="ko-KR" i="1" dirty="0"/>
              <a:t>a single producer </a:t>
            </a:r>
            <a:r>
              <a:rPr lang="en-US" altLang="ko-KR" dirty="0"/>
              <a:t>and </a:t>
            </a:r>
            <a:r>
              <a:rPr lang="en-US" altLang="ko-KR" i="1" dirty="0"/>
              <a:t>a single consumer</a:t>
            </a:r>
            <a:r>
              <a:rPr lang="en-US" altLang="ko-KR" dirty="0"/>
              <a:t>, the code works.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7867" y="851980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268190" y="5417428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we have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more than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 of producer and consumer?</a:t>
            </a:r>
          </a:p>
        </p:txBody>
      </p:sp>
    </p:spTree>
    <p:extLst>
      <p:ext uri="{BB962C8B-B14F-4D97-AF65-F5344CB8AC3E}">
        <p14:creationId xmlns:p14="http://schemas.microsoft.com/office/powerpoint/2010/main" val="2694831224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C08F0-32DB-2F4B-BB32-AA4B9B4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AF2E46-2094-1D44-8457-A6BF9FA7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91" y="879475"/>
            <a:ext cx="7376056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2B2D1-01A2-E940-9F18-1727BF21A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9A9E0-871C-3144-805D-921626399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83484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C6E8B-CB58-354F-995D-75DFCF99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3ABDB2-657A-2F45-B1C2-4A03F8455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12" y="879475"/>
            <a:ext cx="7383614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970A-711D-4C4F-9EAF-65BC22BBB8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B2CD3-9FA0-7547-8A85-6E10BB5DC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5410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There are many cases where a thread wishes to </a:t>
            </a:r>
            <a:r>
              <a:rPr lang="en-US" altLang="ko-KR" u="sng" dirty="0"/>
              <a:t>check</a:t>
            </a:r>
            <a:r>
              <a:rPr lang="en-US" altLang="ko-KR" dirty="0"/>
              <a:t> whether a </a:t>
            </a:r>
            <a:r>
              <a:rPr lang="en-US" altLang="ko-KR" b="1" dirty="0"/>
              <a:t>condition</a:t>
            </a:r>
            <a:r>
              <a:rPr lang="en-US" altLang="ko-KR" dirty="0"/>
              <a:t> is true before continuing its execution.</a:t>
            </a:r>
          </a:p>
          <a:p>
            <a:r>
              <a:rPr lang="en-US" altLang="ko-KR" dirty="0"/>
              <a:t>Example:</a:t>
            </a:r>
          </a:p>
          <a:p>
            <a:pPr lvl="1"/>
            <a:r>
              <a:rPr lang="en-US" altLang="ko-KR" dirty="0"/>
              <a:t>A parent thread might wish to check whether a child thread has </a:t>
            </a:r>
            <a:r>
              <a:rPr lang="en-US" altLang="ko-KR" i="1" dirty="0"/>
              <a:t>completed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This is often called a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join()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86342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A989C-B981-7647-8A73-20EA8378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CA0DDA-8592-C447-A942-97A7AC326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7" y="879475"/>
            <a:ext cx="767698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66377-5AE3-BE41-87FC-68162CEE6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EB093-72DF-884F-8181-9987E6103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2235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76D30-71CD-BB49-ADAE-E1C26A8D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26F29A-2B1C-7140-83DB-6BE2F00D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8" y="879475"/>
            <a:ext cx="721620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69E06-A5B1-D047-B9AC-90C1B5C31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E6720-37D4-2B41-AC78-50BF997F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308490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4CB-4E1F-9142-8C7E-5225C811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4643C3A-08AD-1448-B77C-2E7150EC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9" y="879475"/>
            <a:ext cx="7531579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8D6EB-CE8F-EC43-B513-2BC29D469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F27BA-830C-DE42-B4AA-CE813B51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02404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C7BF1-C522-0C45-B8C2-7D15EDE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E708E62-C9BC-9146-BB4B-5C9C7208B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47" y="879475"/>
            <a:ext cx="739574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8395A-F221-CE46-ADAC-D568E1461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8DE8E-CAFD-E446-AC03-A7C58EFF0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0326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CA7F9-4289-2B45-82C1-A146BC54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ED71F-B9AB-2F44-BA57-95936221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4" y="879475"/>
            <a:ext cx="7372110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33D6B-ECA9-914D-8730-B573687BD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3C38C-3E43-1D4A-9E2D-CC143B22E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82321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B2B6-EB16-D54D-B0C7-64D20470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32DEF8F-2F09-CF4D-AA45-62775EF41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8" y="879475"/>
            <a:ext cx="751530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E9F81-8775-364E-AF79-76C937B4F5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28D5E-1C70-444F-B35F-09D4A3EE1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89516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E510-BFD0-AA41-9669-DA4BDDC2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969F6D5-FD0B-FE4F-ADDE-4099F144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48" y="879475"/>
            <a:ext cx="699834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B7D79-FB37-FA44-8784-231E8B602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F14EB-D765-D540-BFE0-871D52804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97778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686701"/>
              </p:ext>
            </p:extLst>
          </p:nvPr>
        </p:nvGraphicFramePr>
        <p:xfrm>
          <a:off x="1043609" y="908720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full; 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sneaks in 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 and 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 </a:t>
                      </a:r>
                      <a:r>
                        <a:rPr lang="en-US" altLang="ko-KR" sz="1200" b="1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! No data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86802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problem arises for a simple reason:</a:t>
                </a:r>
              </a:p>
              <a:p>
                <a:pPr lvl="1"/>
                <a:r>
                  <a:rPr lang="en-US" altLang="ko-KR" dirty="0"/>
                  <a:t>After the producer woke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but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ever ran, the state of the bounded buffer </a:t>
                </a:r>
                <a:r>
                  <a:rPr lang="en-US" altLang="ko-KR" i="1" dirty="0"/>
                  <a:t>changed by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There is no guarantee that when the woken thread runs, the state will still be as desired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en-US" altLang="ko-KR" u="sng" dirty="0">
                    <a:sym typeface="Wingdings" pitchFamily="2" charset="2"/>
                  </a:rPr>
                  <a:t>Mesa semantics</a:t>
                </a:r>
                <a:r>
                  <a:rPr lang="en-US" altLang="ko-KR" dirty="0">
                    <a:sym typeface="Wingdings" pitchFamily="2" charset="2"/>
                  </a:rPr>
                  <a:t>.</a:t>
                </a:r>
              </a:p>
              <a:p>
                <a:pPr lvl="2"/>
                <a:r>
                  <a:rPr lang="en-US" altLang="ko-KR" dirty="0"/>
                  <a:t>Virtually every system ever built employs </a:t>
                </a:r>
                <a:r>
                  <a:rPr lang="en-US" altLang="ko-KR" i="1" dirty="0"/>
                  <a:t>Mesa semantics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ko-KR" altLang="en-US" dirty="0"/>
              </a:p>
              <a:p>
                <a:pPr lvl="1"/>
                <a:r>
                  <a:rPr lang="en-US" altLang="ko-KR" u="sng" dirty="0"/>
                  <a:t>Hoare semantics</a:t>
                </a:r>
                <a:r>
                  <a:rPr lang="en-US" altLang="ko-KR" dirty="0"/>
                  <a:t> provides a stronger guarantee that the woken thread will run immediately upon being woken.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61341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Consumer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wakes up and 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re-checks</a:t>
                </a:r>
                <a:r>
                  <a:rPr lang="en-US" altLang="ko-KR" dirty="0"/>
                  <a:t> the state of the shared variable.</a:t>
                </a:r>
              </a:p>
              <a:p>
                <a:pPr lvl="1"/>
                <a:r>
                  <a:rPr lang="en-US" altLang="ko-KR" dirty="0"/>
                  <a:t>If the buffer is empty, the consumer simply goes back to sleep.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8884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06110095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256561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indicate we are done?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wait for child?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5576" y="5045114"/>
            <a:ext cx="7632848" cy="738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90872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4674622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What we would like to see here is: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98764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 simple rule to remember with condition variables is to </a:t>
            </a:r>
            <a:r>
              <a:rPr lang="en-US" altLang="ko-KR" b="1" dirty="0"/>
              <a:t>always use while loops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However, this code still has a bug (</a:t>
            </a:r>
            <a:r>
              <a:rPr lang="en-US" altLang="ko-KR" i="1" dirty="0"/>
              <a:t>next page</a:t>
            </a:r>
            <a:r>
              <a:rPr lang="en-US" altLang="ko-KR" dirty="0"/>
              <a:t>).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80728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85561213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28BFA-87D5-BE40-A3BB-793E50B5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9C2B5EA-ED73-F546-BA75-15C1A032B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33" y="879475"/>
            <a:ext cx="759737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B09E4-FC0C-BE48-BD8B-83A0A3A35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1B715-304D-804E-885B-6A4EC8CC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01404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EE96F-FC7F-1D4A-A52D-9E234E03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6E8CF9-CC7B-F24A-B145-22F34903E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1" y="879475"/>
            <a:ext cx="7371595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1972-C4B9-F940-A198-5D598A738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A292E-9102-2B4C-B743-AC9B1816B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69866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E81C-322E-B34B-BBE9-E59FACB0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BB9A7FE-034D-B348-B945-8508869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37" y="879475"/>
            <a:ext cx="714756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9BFC1-86CE-3A4C-90E6-1D802328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349C1-F55C-394C-999F-9116D0BF4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25348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201E5-25FC-0248-89F6-D5C52A09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0C49192-5F94-8143-AFC9-CE46EFD8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2" y="879475"/>
            <a:ext cx="728661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E1827-D7CC-EF4B-BFCE-811843E44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E08A4-22F6-0E4D-8131-006259E58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93109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CF487-EB03-1145-8092-9A8904F7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8D5F5AE-41B4-EF47-BBD6-C02BDCEBC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4" y="879475"/>
            <a:ext cx="7792450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9CFBB6-F210-1749-A45E-B6589DFF0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AAF4E-0F32-3F4F-B14F-C1490CE65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07695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18ECD-3BF7-3843-AFFA-D5F2F3B4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A66E6C3-F2E8-8A42-BF1A-2AB73FF83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93" y="879475"/>
            <a:ext cx="7885651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6935C-0945-3242-B52B-12556F73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6E47A-CCF9-1D4B-9493-889FFF19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81383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28CDC-26EF-1A42-BDF4-1DB8910F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3972C30-394B-EA4B-87AE-441B8EE6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48" y="879475"/>
            <a:ext cx="7736941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0B55F-BADD-934D-A9CE-1BA1A6F4B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6F1D0-00AA-5E4E-BCCA-A691B1452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97495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962A-F24C-FB4F-8D36-F8289B7F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A8BE34-8F6B-0042-8CE5-25871232D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2" y="879475"/>
            <a:ext cx="8171554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EDD0-DD16-6349-A872-457DB5230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9EB0E-0DDC-314C-9005-3EE6CA8E0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90485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3563-EBD1-1F4B-B233-CC4BDB5A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0D7541-3598-5E4A-9C97-8536E087B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2" y="879475"/>
            <a:ext cx="8544973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D1783-4B7E-6740-A0C6-9E2F69E6D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C72CF-79D9-C04C-A4CA-2DAA7F17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78649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Spin-based Approach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This is hugely </a:t>
            </a:r>
            <a:r>
              <a:rPr lang="en-US" altLang="ko-KR" u="sng" dirty="0"/>
              <a:t>inefficient</a:t>
            </a:r>
            <a:r>
              <a:rPr lang="en-US" altLang="ko-KR" dirty="0"/>
              <a:t> as the parent spins and </a:t>
            </a:r>
            <a:r>
              <a:rPr lang="en-US" altLang="ko-KR" b="1" dirty="0"/>
              <a:t>wastes CPU time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744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volatile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spin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</p:spTree>
    <p:extLst>
      <p:ext uri="{BB962C8B-B14F-4D97-AF65-F5344CB8AC3E}">
        <p14:creationId xmlns:p14="http://schemas.microsoft.com/office/powerpoint/2010/main" val="986698725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B0528-4151-0245-8622-4357E03C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CE3F3D-860F-7249-8127-C7C51EAA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39" y="879475"/>
            <a:ext cx="7491360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193E1-B70D-CC44-8B69-FB2A43D1E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F924C-1A3C-1743-B582-04A4733CE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35337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94513"/>
              </p:ext>
            </p:extLst>
          </p:nvPr>
        </p:nvGraphicFramePr>
        <p:xfrm>
          <a:off x="1043609" y="980728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Must sleep (full)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Recheck condition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Oops! Woke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1227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214313" y="880070"/>
            <a:ext cx="8786812" cy="550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A consumer should not wake other consumers, only producers, and vice-versa.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532094"/>
              </p:ext>
            </p:extLst>
          </p:nvPr>
        </p:nvGraphicFramePr>
        <p:xfrm>
          <a:off x="1043609" y="980728"/>
          <a:ext cx="676875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i="1" dirty="0">
                          <a:latin typeface="맑은 고딕" pitchFamily="50" charset="-127"/>
                          <a:ea typeface="맑은 고딕" pitchFamily="50" charset="-127"/>
                        </a:rPr>
                        <a:t>cont.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Everyone asleep …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285336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 Buffer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two </a:t>
            </a:r>
            <a:r>
              <a:rPr lang="en-US" altLang="ko-KR" dirty="0"/>
              <a:t>condition variables and while</a:t>
            </a:r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threads wait on the condition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, and signals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threads wait 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 and signal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481277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22385587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 Buffer Producer/Consumer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163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469255314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More </a:t>
            </a:r>
            <a:r>
              <a:rPr lang="en-US" altLang="ko-KR" b="1" dirty="0"/>
              <a:t>concurrency</a:t>
            </a:r>
            <a:r>
              <a:rPr lang="en-US" altLang="ko-KR" dirty="0"/>
              <a:t> and </a:t>
            </a:r>
            <a:r>
              <a:rPr lang="en-US" altLang="ko-KR" b="1" dirty="0"/>
              <a:t>efficiency </a:t>
            </a:r>
            <a:r>
              <a:rPr lang="en-US" altLang="ko-KR" b="1" dirty="0">
                <a:sym typeface="Wingdings" pitchFamily="2" charset="2"/>
              </a:rPr>
              <a:t> </a:t>
            </a:r>
            <a:r>
              <a:rPr lang="en-US" altLang="ko-KR" dirty="0"/>
              <a:t>Add more buffer slots.</a:t>
            </a:r>
          </a:p>
          <a:p>
            <a:pPr lvl="1"/>
            <a:r>
              <a:rPr lang="en-US" altLang="ko-KR" dirty="0"/>
              <a:t>Allow concurrent production or consuming to take place.</a:t>
            </a:r>
          </a:p>
          <a:p>
            <a:pPr lvl="1"/>
            <a:r>
              <a:rPr lang="en-US" altLang="ko-KR" dirty="0"/>
              <a:t>Reduce context switches.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348880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buffer[MAX];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buffer[fill]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count++;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buffer[use];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count--;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9832" y="6090403"/>
            <a:ext cx="285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Put and Get Routines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845185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663353"/>
            <a:ext cx="7632848" cy="3539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MAX)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  <a:p>
            <a:endParaRPr lang="en-US" altLang="ko-KR" sz="14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70748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49001" y="4725144"/>
            <a:ext cx="7454031" cy="1224136"/>
          </a:xfrm>
        </p:spPr>
        <p:txBody>
          <a:bodyPr/>
          <a:lstStyle/>
          <a:p>
            <a:pPr lvl="1"/>
            <a:r>
              <a:rPr lang="en-US" altLang="ko-KR" dirty="0"/>
              <a:t>p2: </a:t>
            </a:r>
            <a:r>
              <a:rPr lang="en-US" altLang="ko-KR" b="1" dirty="0"/>
              <a:t>A producer</a:t>
            </a:r>
            <a:r>
              <a:rPr lang="en-US" altLang="ko-KR" dirty="0"/>
              <a:t> only sleeps if all buffers are currently filled.</a:t>
            </a:r>
          </a:p>
          <a:p>
            <a:pPr lvl="1"/>
            <a:r>
              <a:rPr lang="en-US" altLang="ko-KR" dirty="0"/>
              <a:t>c2: </a:t>
            </a:r>
            <a:r>
              <a:rPr lang="en-US" altLang="ko-KR" b="1" dirty="0"/>
              <a:t>A consumer </a:t>
            </a:r>
            <a:r>
              <a:rPr lang="en-US" altLang="ko-KR" dirty="0"/>
              <a:t>only sleeps if all buffers are currently empty.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47678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while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24" y="4023885"/>
            <a:ext cx="316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Working Solution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66771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wait for a condition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Condition variable</a:t>
            </a:r>
          </a:p>
          <a:p>
            <a:pPr lvl="1"/>
            <a:r>
              <a:rPr lang="en-US" altLang="ko-KR" dirty="0"/>
              <a:t>Queue of threads</a:t>
            </a:r>
          </a:p>
          <a:p>
            <a:pPr lvl="1"/>
            <a:r>
              <a:rPr lang="en-US" altLang="ko-KR" b="1" dirty="0"/>
              <a:t>Waiting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u="sng" dirty="0"/>
              <a:t>An explicit queue</a:t>
            </a:r>
            <a:r>
              <a:rPr lang="en-US" altLang="ko-KR" dirty="0"/>
              <a:t> that threads can put themselves on when some state of execution is not as desired.</a:t>
            </a:r>
          </a:p>
          <a:p>
            <a:pPr lvl="1"/>
            <a:r>
              <a:rPr lang="en-US" altLang="ko-KR" b="1" dirty="0"/>
              <a:t>Signaling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dirty="0"/>
              <a:t>Some other thread, </a:t>
            </a:r>
            <a:r>
              <a:rPr lang="en-US" altLang="ko-KR" i="1" dirty="0"/>
              <a:t>when it changes it state</a:t>
            </a:r>
            <a:r>
              <a:rPr lang="en-US" altLang="ko-KR" dirty="0"/>
              <a:t>, can wake one of those waiting threads and allow them to continue.</a:t>
            </a:r>
          </a:p>
          <a:p>
            <a:r>
              <a:rPr lang="en-US" altLang="ko-KR" dirty="0"/>
              <a:t>Three in a package</a:t>
            </a:r>
          </a:p>
          <a:p>
            <a:pPr lvl="1"/>
            <a:r>
              <a:rPr lang="en-US" altLang="ko-KR" dirty="0"/>
              <a:t>condition variable c</a:t>
            </a:r>
          </a:p>
          <a:p>
            <a:pPr lvl="1"/>
            <a:r>
              <a:rPr lang="en-US" altLang="ko-KR" dirty="0"/>
              <a:t>state variable m</a:t>
            </a:r>
          </a:p>
          <a:p>
            <a:pPr lvl="1"/>
            <a:r>
              <a:rPr lang="en-US" altLang="ko-KR" dirty="0"/>
              <a:t>lock L; // to protect state variable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676883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Definition and Routines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Declare condition variable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Proper initialization is required.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Operation (the POSIX calls)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The wait() call takes a </a:t>
            </a:r>
            <a:r>
              <a:rPr lang="en-US" altLang="ko-KR" u="sng" dirty="0" err="1"/>
              <a:t>mutex</a:t>
            </a:r>
            <a:r>
              <a:rPr lang="en-US" altLang="ko-KR" dirty="0"/>
              <a:t> as a parameter.</a:t>
            </a:r>
          </a:p>
          <a:p>
            <a:pPr lvl="2"/>
            <a:r>
              <a:rPr lang="en-US" altLang="ko-KR" dirty="0"/>
              <a:t>The wait() call release the lock and put the calling thread to sleep.</a:t>
            </a:r>
          </a:p>
          <a:p>
            <a:pPr lvl="2"/>
            <a:r>
              <a:rPr lang="en-US" altLang="ko-KR" dirty="0"/>
              <a:t>When the thread wakes up, it must re-acquire the lock.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537047"/>
            <a:ext cx="244827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t c;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3625860"/>
            <a:ext cx="792088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*m);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wait()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*c);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signal()</a:t>
            </a:r>
          </a:p>
        </p:txBody>
      </p:sp>
    </p:spTree>
    <p:extLst>
      <p:ext uri="{BB962C8B-B14F-4D97-AF65-F5344CB8AC3E}">
        <p14:creationId xmlns:p14="http://schemas.microsoft.com/office/powerpoint/2010/main" val="205116661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74333"/>
            <a:ext cx="7632848" cy="5262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 = PTHREAD_MUTEX_INITIALIZER;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 = PTHREAD_COND_INITIALIZER;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030916034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08720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(cont.)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30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32 	}</a:t>
            </a:r>
          </a:p>
        </p:txBody>
      </p:sp>
    </p:spTree>
    <p:extLst>
      <p:ext uri="{BB962C8B-B14F-4D97-AF65-F5344CB8AC3E}">
        <p14:creationId xmlns:p14="http://schemas.microsoft.com/office/powerpoint/2010/main" val="2108237799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Parent:</a:t>
            </a:r>
          </a:p>
          <a:p>
            <a:pPr lvl="1"/>
            <a:r>
              <a:rPr lang="en-US" altLang="ko-KR" sz="1600" dirty="0"/>
              <a:t>Creates the child thread and continues running itself.</a:t>
            </a:r>
          </a:p>
          <a:p>
            <a:pPr lvl="1"/>
            <a:r>
              <a:rPr lang="en-US" altLang="ko-KR" sz="1600" dirty="0"/>
              <a:t>Calls into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altLang="ko-KR" sz="1600" dirty="0"/>
              <a:t>to wait for the child thread to complete.</a:t>
            </a:r>
          </a:p>
          <a:p>
            <a:pPr lvl="2"/>
            <a:r>
              <a:rPr lang="en-US" altLang="ko-KR" sz="1400" dirty="0"/>
              <a:t>Acquires the lock.</a:t>
            </a:r>
          </a:p>
          <a:p>
            <a:pPr lvl="2"/>
            <a:r>
              <a:rPr lang="en-US" altLang="ko-KR" sz="1400" dirty="0"/>
              <a:t>Checks if the child is done.</a:t>
            </a:r>
          </a:p>
          <a:p>
            <a:pPr lvl="2"/>
            <a:r>
              <a:rPr lang="en-US" altLang="ko-KR" sz="1400" dirty="0"/>
              <a:t>Puts itself to sleep by calling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wait().</a:t>
            </a:r>
          </a:p>
          <a:p>
            <a:pPr lvl="2"/>
            <a:r>
              <a:rPr lang="en-US" altLang="ko-KR" sz="1400" dirty="0"/>
              <a:t>Releases the lock.</a:t>
            </a:r>
          </a:p>
          <a:p>
            <a:r>
              <a:rPr lang="en-US" altLang="ko-KR" sz="1800" b="1" dirty="0"/>
              <a:t>Child:</a:t>
            </a:r>
          </a:p>
          <a:p>
            <a:pPr lvl="1"/>
            <a:r>
              <a:rPr lang="en-US" altLang="ko-KR" sz="1600" dirty="0"/>
              <a:t>Prints the message “child”.</a:t>
            </a:r>
          </a:p>
          <a:p>
            <a:pPr lvl="1"/>
            <a:r>
              <a:rPr lang="en-US" altLang="ko-KR" sz="1600" dirty="0"/>
              <a:t>Calls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thr_exit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sz="1600" dirty="0"/>
              <a:t> to wake up the parent thread.</a:t>
            </a:r>
          </a:p>
          <a:p>
            <a:pPr lvl="2"/>
            <a:r>
              <a:rPr lang="en-US" altLang="ko-KR" sz="1400" dirty="0"/>
              <a:t>Grabs the lock.</a:t>
            </a:r>
          </a:p>
          <a:p>
            <a:pPr lvl="2"/>
            <a:r>
              <a:rPr lang="en-US" altLang="ko-KR" sz="1400" dirty="0"/>
              <a:t>Sets the state variable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done.</a:t>
            </a:r>
          </a:p>
          <a:p>
            <a:pPr lvl="2"/>
            <a:r>
              <a:rPr lang="en-US" altLang="ko-KR" sz="1400" dirty="0"/>
              <a:t>Signals the parent thus waking it.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9801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110452</TotalTime>
  <Words>3814</Words>
  <Application>Microsoft Macintosh PowerPoint</Application>
  <PresentationFormat>On-screen Show (4:3)</PresentationFormat>
  <Paragraphs>750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Adobe 고딕 Std B</vt:lpstr>
      <vt:lpstr>굴림</vt:lpstr>
      <vt:lpstr>HY견고딕</vt:lpstr>
      <vt:lpstr>맑은 고딕</vt:lpstr>
      <vt:lpstr>Arial</vt:lpstr>
      <vt:lpstr>Cambria Math</vt:lpstr>
      <vt:lpstr>Courier New</vt:lpstr>
      <vt:lpstr>Wingdings</vt:lpstr>
      <vt:lpstr>양식_공청회_발표자료-총괄-양식</vt:lpstr>
      <vt:lpstr>Operating Systems CSCI 3150 </vt:lpstr>
      <vt:lpstr>Condition Variables</vt:lpstr>
      <vt:lpstr>Condition Variables</vt:lpstr>
      <vt:lpstr>Parent waiting for child: Spin-based Approach</vt:lpstr>
      <vt:lpstr>How to wait for a condition</vt:lpstr>
      <vt:lpstr>Definition and Routines</vt:lpstr>
      <vt:lpstr>Parent waiting for Child: Use a condition variable</vt:lpstr>
      <vt:lpstr>Parent waiting for Child: Use a condition variable</vt:lpstr>
      <vt:lpstr>Parent waiting for Child: Use a condition variable</vt:lpstr>
      <vt:lpstr>The importance of the state variable done</vt:lpstr>
      <vt:lpstr>Another poor implementation</vt:lpstr>
      <vt:lpstr>The Producer / Consumer (Bound Buffer) Problem</vt:lpstr>
      <vt:lpstr>Bounded buffer</vt:lpstr>
      <vt:lpstr>The Put and Get Routines (Version 1)</vt:lpstr>
      <vt:lpstr>Producer/Consumer Threads (Version 1)</vt:lpstr>
      <vt:lpstr>Producer/Consumer: Single CV and If Statement</vt:lpstr>
      <vt:lpstr>Producer/Consumer: Single CV and If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1)</vt:lpstr>
      <vt:lpstr>Thread Trace: Broken Solution (Version 1)</vt:lpstr>
      <vt:lpstr>Producer/Consumer: Single CV and While</vt:lpstr>
      <vt:lpstr>Producer/Consumer: Single CV and 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2)</vt:lpstr>
      <vt:lpstr>Thread Trace: Broken Solution (Version 2) (Cont.)</vt:lpstr>
      <vt:lpstr>The single Buffer Producer/Consumer Solution</vt:lpstr>
      <vt:lpstr>The single Buffer Producer/Consumer Solution</vt:lpstr>
      <vt:lpstr>The Final Producer/Consumer Solution</vt:lpstr>
      <vt:lpstr>The Final Producer/Consumer Solution (Cont.)</vt:lpstr>
      <vt:lpstr>The Final Producer/Consumer Solution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 (CSD)</cp:lastModifiedBy>
  <cp:revision>4166</cp:revision>
  <cp:lastPrinted>2019-09-09T02:10:38Z</cp:lastPrinted>
  <dcterms:created xsi:type="dcterms:W3CDTF">2011-05-01T06:09:10Z</dcterms:created>
  <dcterms:modified xsi:type="dcterms:W3CDTF">2023-02-08T04:55:48Z</dcterms:modified>
  <cp:category/>
</cp:coreProperties>
</file>